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0" r:id="rId1"/>
  </p:sldMasterIdLst>
  <p:sldIdLst>
    <p:sldId id="256" r:id="rId2"/>
    <p:sldId id="276" r:id="rId3"/>
    <p:sldId id="257" r:id="rId4"/>
    <p:sldId id="274" r:id="rId5"/>
    <p:sldId id="260" r:id="rId6"/>
    <p:sldId id="261" r:id="rId7"/>
    <p:sldId id="264" r:id="rId8"/>
    <p:sldId id="277" r:id="rId9"/>
    <p:sldId id="265" r:id="rId10"/>
    <p:sldId id="266" r:id="rId11"/>
    <p:sldId id="267" r:id="rId12"/>
    <p:sldId id="268" r:id="rId13"/>
    <p:sldId id="269" r:id="rId14"/>
    <p:sldId id="270" r:id="rId15"/>
    <p:sldId id="275" r:id="rId16"/>
    <p:sldId id="271" r:id="rId17"/>
    <p:sldId id="272" r:id="rId18"/>
    <p:sldId id="273" r:id="rId19"/>
    <p:sldId id="278" r:id="rId20"/>
  </p:sldIdLst>
  <p:sldSz cx="9144000" cy="6858000" type="screen4x3"/>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75" d="100"/>
          <a:sy n="75" d="100"/>
        </p:scale>
        <p:origin x="72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13014C5-30E4-410C-A900-81C387C92B29}" type="datetimeFigureOut">
              <a:rPr lang="es-PY" smtClean="0"/>
              <a:t>23/10/2014</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792420683"/>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13014C5-30E4-410C-A900-81C387C92B29}" type="datetimeFigureOut">
              <a:rPr lang="es-PY" smtClean="0"/>
              <a:t>23/10/2014</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1572865578"/>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13014C5-30E4-410C-A900-81C387C92B29}" type="datetimeFigureOut">
              <a:rPr lang="es-PY" smtClean="0"/>
              <a:t>23/10/2014</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845155633"/>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13014C5-30E4-410C-A900-81C387C92B29}" type="datetimeFigureOut">
              <a:rPr lang="es-PY" smtClean="0"/>
              <a:t>23/10/2014</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117218048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13014C5-30E4-410C-A900-81C387C92B29}" type="datetimeFigureOut">
              <a:rPr lang="es-PY" smtClean="0"/>
              <a:t>23/10/2014</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998107443"/>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13014C5-30E4-410C-A900-81C387C92B29}" type="datetimeFigureOut">
              <a:rPr lang="es-PY" smtClean="0"/>
              <a:t>23/10/2014</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2833972883"/>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13014C5-30E4-410C-A900-81C387C92B29}" type="datetimeFigureOut">
              <a:rPr lang="es-PY" smtClean="0"/>
              <a:t>23/10/2014</a:t>
            </a:fld>
            <a:endParaRPr lang="es-PY"/>
          </a:p>
        </p:txBody>
      </p:sp>
      <p:sp>
        <p:nvSpPr>
          <p:cNvPr id="8" name="Footer Placeholder 7"/>
          <p:cNvSpPr>
            <a:spLocks noGrp="1"/>
          </p:cNvSpPr>
          <p:nvPr>
            <p:ph type="ftr" sz="quarter" idx="11"/>
          </p:nvPr>
        </p:nvSpPr>
        <p:spPr/>
        <p:txBody>
          <a:bodyPr/>
          <a:lstStyle/>
          <a:p>
            <a:endParaRPr lang="es-PY"/>
          </a:p>
        </p:txBody>
      </p:sp>
      <p:sp>
        <p:nvSpPr>
          <p:cNvPr id="9" name="Slide Number Placeholder 8"/>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3390245803"/>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13014C5-30E4-410C-A900-81C387C92B29}" type="datetimeFigureOut">
              <a:rPr lang="es-PY" smtClean="0"/>
              <a:t>23/10/2014</a:t>
            </a:fld>
            <a:endParaRPr lang="es-PY"/>
          </a:p>
        </p:txBody>
      </p:sp>
      <p:sp>
        <p:nvSpPr>
          <p:cNvPr id="4" name="Footer Placeholder 3"/>
          <p:cNvSpPr>
            <a:spLocks noGrp="1"/>
          </p:cNvSpPr>
          <p:nvPr>
            <p:ph type="ftr" sz="quarter" idx="11"/>
          </p:nvPr>
        </p:nvSpPr>
        <p:spPr/>
        <p:txBody>
          <a:bodyPr/>
          <a:lstStyle/>
          <a:p>
            <a:endParaRPr lang="es-PY"/>
          </a:p>
        </p:txBody>
      </p:sp>
      <p:sp>
        <p:nvSpPr>
          <p:cNvPr id="5" name="Slide Number Placeholder 4"/>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2184645381"/>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014C5-30E4-410C-A900-81C387C92B29}" type="datetimeFigureOut">
              <a:rPr lang="es-PY" smtClean="0"/>
              <a:t>23/10/2014</a:t>
            </a:fld>
            <a:endParaRPr lang="es-PY"/>
          </a:p>
        </p:txBody>
      </p:sp>
      <p:sp>
        <p:nvSpPr>
          <p:cNvPr id="3" name="Footer Placeholder 2"/>
          <p:cNvSpPr>
            <a:spLocks noGrp="1"/>
          </p:cNvSpPr>
          <p:nvPr>
            <p:ph type="ftr" sz="quarter" idx="11"/>
          </p:nvPr>
        </p:nvSpPr>
        <p:spPr/>
        <p:txBody>
          <a:bodyPr/>
          <a:lstStyle/>
          <a:p>
            <a:endParaRPr lang="es-PY"/>
          </a:p>
        </p:txBody>
      </p:sp>
      <p:sp>
        <p:nvSpPr>
          <p:cNvPr id="4" name="Slide Number Placeholder 3"/>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558304456"/>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13014C5-30E4-410C-A900-81C387C92B29}" type="datetimeFigureOut">
              <a:rPr lang="es-PY" smtClean="0"/>
              <a:t>23/10/2014</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3928029106"/>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13014C5-30E4-410C-A900-81C387C92B29}" type="datetimeFigureOut">
              <a:rPr lang="es-PY" smtClean="0"/>
              <a:t>23/10/2014</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A8E39925-464E-4DA3-88C2-80A2141F9967}" type="slidenum">
              <a:rPr lang="es-PY" smtClean="0"/>
              <a:t>‹Nº›</a:t>
            </a:fld>
            <a:endParaRPr lang="es-PY"/>
          </a:p>
        </p:txBody>
      </p:sp>
    </p:spTree>
    <p:extLst>
      <p:ext uri="{BB962C8B-B14F-4D97-AF65-F5344CB8AC3E}">
        <p14:creationId xmlns:p14="http://schemas.microsoft.com/office/powerpoint/2010/main" val="3955920795"/>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014C5-30E4-410C-A900-81C387C92B29}" type="datetimeFigureOut">
              <a:rPr lang="es-PY" smtClean="0"/>
              <a:t>23/10/2014</a:t>
            </a:fld>
            <a:endParaRPr lang="es-PY"/>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Y"/>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39925-464E-4DA3-88C2-80A2141F9967}" type="slidenum">
              <a:rPr lang="es-PY" smtClean="0"/>
              <a:t>‹Nº›</a:t>
            </a:fld>
            <a:endParaRPr lang="es-PY"/>
          </a:p>
        </p:txBody>
      </p:sp>
    </p:spTree>
    <p:extLst>
      <p:ext uri="{BB962C8B-B14F-4D97-AF65-F5344CB8AC3E}">
        <p14:creationId xmlns:p14="http://schemas.microsoft.com/office/powerpoint/2010/main" val="1912089864"/>
      </p:ext>
    </p:extLst>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ransition spd="slow">
    <p:wipe/>
  </p:transition>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999049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936013" y="622416"/>
            <a:ext cx="7314369" cy="3600986"/>
          </a:xfrm>
          <a:prstGeom prst="rect">
            <a:avLst/>
          </a:prstGeom>
          <a:noFill/>
        </p:spPr>
        <p:txBody>
          <a:bodyPr wrap="square" rtlCol="0">
            <a:spAutoFit/>
          </a:bodyPr>
          <a:lstStyle/>
          <a:p>
            <a:pPr algn="just"/>
            <a:r>
              <a:rPr lang="es-PY" sz="2400" b="1" dirty="0">
                <a:solidFill>
                  <a:schemeClr val="accent2">
                    <a:lumMod val="75000"/>
                  </a:schemeClr>
                </a:solidFill>
              </a:rPr>
              <a:t>Publicidad adicional: </a:t>
            </a:r>
            <a:r>
              <a:rPr lang="es-PY" dirty="0"/>
              <a:t>Adicionalmente a la difusión en el Portal y de la publicación en un diario de circulación nacional en los casos de LPN, las Convocantes deberán disponer la publicidad de los llamados, mediante comunicación a las Comisiones ,Vecinales, Cooperadoras Escolares, u otras Organizaciones Sociales de las que tengan conocimiento y que puedan encontrarse vinculadas a la producción de la Agricultura</a:t>
            </a:r>
            <a:r>
              <a:rPr lang="es-PY" dirty="0" smtClean="0"/>
              <a:t>.</a:t>
            </a:r>
          </a:p>
          <a:p>
            <a:pPr algn="just"/>
            <a:r>
              <a:rPr lang="es-PY" dirty="0" smtClean="0"/>
              <a:t> </a:t>
            </a:r>
            <a:r>
              <a:rPr lang="es-PY" dirty="0"/>
              <a:t/>
            </a:r>
            <a:br>
              <a:rPr lang="es-PY" dirty="0"/>
            </a:br>
            <a:r>
              <a:rPr lang="es-PY" sz="2400" b="1" dirty="0">
                <a:solidFill>
                  <a:schemeClr val="accent2">
                    <a:lumMod val="75000"/>
                  </a:schemeClr>
                </a:solidFill>
              </a:rPr>
              <a:t>Los Oferentes: </a:t>
            </a:r>
            <a:r>
              <a:rPr lang="es-PY" dirty="0"/>
              <a:t>Conforme lo disponen los Artículos 2° y 3° del Decreto N° 1.056/13, solo podrán ser Oferentes en la presente modalidad, los Productores u Organizaciones de Productores Agropecuarios de la Agricultura Familiar, cuya producción primaria se realice en el territorio donde se encuentra asentada la Entidad Convocante. </a:t>
            </a:r>
          </a:p>
        </p:txBody>
      </p:sp>
    </p:spTree>
    <p:extLst>
      <p:ext uri="{BB962C8B-B14F-4D97-AF65-F5344CB8AC3E}">
        <p14:creationId xmlns:p14="http://schemas.microsoft.com/office/powerpoint/2010/main" val="101677593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32558" y="3290720"/>
            <a:ext cx="7647710" cy="2492990"/>
          </a:xfrm>
          <a:prstGeom prst="rect">
            <a:avLst/>
          </a:prstGeom>
        </p:spPr>
        <p:txBody>
          <a:bodyPr wrap="square">
            <a:spAutoFit/>
          </a:bodyPr>
          <a:lstStyle/>
          <a:p>
            <a:pPr algn="just"/>
            <a:r>
              <a:rPr lang="es-PY" sz="2400" b="1" dirty="0">
                <a:solidFill>
                  <a:schemeClr val="accent2">
                    <a:lumMod val="75000"/>
                  </a:schemeClr>
                </a:solidFill>
              </a:rPr>
              <a:t>Domicilio </a:t>
            </a:r>
            <a:r>
              <a:rPr lang="es-PY" sz="2400" b="1" dirty="0">
                <a:solidFill>
                  <a:schemeClr val="accent2">
                    <a:lumMod val="75000"/>
                  </a:schemeClr>
                </a:solidFill>
              </a:rPr>
              <a:t>de los </a:t>
            </a:r>
            <a:r>
              <a:rPr lang="es-PY" sz="2400" b="1" dirty="0">
                <a:solidFill>
                  <a:schemeClr val="accent2">
                    <a:lumMod val="75000"/>
                  </a:schemeClr>
                </a:solidFill>
              </a:rPr>
              <a:t>Oferentes: </a:t>
            </a:r>
            <a:r>
              <a:rPr lang="es-PY" dirty="0"/>
              <a:t>Cada Oferente deberá declarar en su oferta, bajo fe de juramento su domicilio, debiendo coincidir este con el lugar de la producción ofertada. </a:t>
            </a:r>
            <a:endParaRPr lang="es-PY" dirty="0" smtClean="0"/>
          </a:p>
          <a:p>
            <a:pPr algn="just"/>
            <a:r>
              <a:rPr lang="es-PY" dirty="0"/>
              <a:t/>
            </a:r>
            <a:br>
              <a:rPr lang="es-PY" dirty="0"/>
            </a:br>
            <a:r>
              <a:rPr lang="es-PY" sz="2400" b="1" dirty="0">
                <a:solidFill>
                  <a:schemeClr val="accent2">
                    <a:lumMod val="75000"/>
                  </a:schemeClr>
                </a:solidFill>
              </a:rPr>
              <a:t>Verificación del domicilio del </a:t>
            </a:r>
            <a:r>
              <a:rPr lang="es-PY" sz="2400" b="1" dirty="0" smtClean="0">
                <a:solidFill>
                  <a:schemeClr val="accent2">
                    <a:lumMod val="75000"/>
                  </a:schemeClr>
                </a:solidFill>
              </a:rPr>
              <a:t>Oferente: </a:t>
            </a:r>
            <a:r>
              <a:rPr lang="es-PY" dirty="0"/>
              <a:t>Si existieren dudas acerca del domicilio del Oferente, ésta podrá confirmar la veracidad de la información. Si se constatare que el Oferente falseó la información, su oferta será rechazada, su garantía de oferta ejecutada y se instruirá el Sumario pertinente.</a:t>
            </a:r>
          </a:p>
        </p:txBody>
      </p:sp>
      <p:sp>
        <p:nvSpPr>
          <p:cNvPr id="5" name="CuadroTexto 4"/>
          <p:cNvSpPr txBox="1"/>
          <p:nvPr/>
        </p:nvSpPr>
        <p:spPr>
          <a:xfrm>
            <a:off x="732558" y="520731"/>
            <a:ext cx="7647710" cy="738664"/>
          </a:xfrm>
          <a:prstGeom prst="rect">
            <a:avLst/>
          </a:prstGeom>
          <a:noFill/>
        </p:spPr>
        <p:txBody>
          <a:bodyPr wrap="square" rtlCol="0">
            <a:spAutoFit/>
          </a:bodyPr>
          <a:lstStyle/>
          <a:p>
            <a:pPr algn="just"/>
            <a:r>
              <a:rPr lang="es-PY" sz="2400" b="1" dirty="0">
                <a:solidFill>
                  <a:schemeClr val="accent2">
                    <a:lumMod val="75000"/>
                  </a:schemeClr>
                </a:solidFill>
              </a:rPr>
              <a:t>Territorio de la </a:t>
            </a:r>
            <a:r>
              <a:rPr lang="es-PY" sz="2400" b="1" dirty="0" smtClean="0">
                <a:solidFill>
                  <a:schemeClr val="accent2">
                    <a:lumMod val="75000"/>
                  </a:schemeClr>
                </a:solidFill>
              </a:rPr>
              <a:t>Convocante: </a:t>
            </a:r>
            <a:r>
              <a:rPr lang="es-PY" dirty="0"/>
              <a:t>A los efectos de la modalidad establecida por el </a:t>
            </a:r>
            <a:r>
              <a:rPr lang="es-PY" b="1" dirty="0"/>
              <a:t>Decreto N° 1.056/13</a:t>
            </a:r>
            <a:r>
              <a:rPr lang="es-PY" dirty="0"/>
              <a:t>, se entenderá por territorio de la Convocante: </a:t>
            </a:r>
          </a:p>
        </p:txBody>
      </p:sp>
      <p:sp>
        <p:nvSpPr>
          <p:cNvPr id="6" name="CuadroTexto 5"/>
          <p:cNvSpPr txBox="1"/>
          <p:nvPr/>
        </p:nvSpPr>
        <p:spPr>
          <a:xfrm>
            <a:off x="955962" y="1259395"/>
            <a:ext cx="7424306" cy="2031325"/>
          </a:xfrm>
          <a:prstGeom prst="rect">
            <a:avLst/>
          </a:prstGeom>
          <a:noFill/>
        </p:spPr>
        <p:txBody>
          <a:bodyPr wrap="square" rtlCol="0">
            <a:spAutoFit/>
          </a:bodyPr>
          <a:lstStyle/>
          <a:p>
            <a:pPr algn="just"/>
            <a:r>
              <a:rPr lang="es-PY" i="1" dirty="0"/>
              <a:t>a) Tratándose de Municipalidades, el perímetro geográfico que le fuera asignado.</a:t>
            </a:r>
          </a:p>
          <a:p>
            <a:pPr algn="just"/>
            <a:r>
              <a:rPr lang="es-PY" i="1" dirty="0"/>
              <a:t>b) En caso de Gobernaciones, el perímetro geográfico que le fuera asignado.</a:t>
            </a:r>
          </a:p>
          <a:p>
            <a:pPr algn="just"/>
            <a:r>
              <a:rPr lang="es-PY" i="1" dirty="0"/>
              <a:t>e) Para los demás OEE, se considerará al perímetro geográfico que le fuera asignado a la Gobernación donde tenga asiento la institución de destino de los bienes.</a:t>
            </a:r>
          </a:p>
          <a:p>
            <a:endParaRPr lang="es-PY" dirty="0"/>
          </a:p>
        </p:txBody>
      </p:sp>
    </p:spTree>
    <p:extLst>
      <p:ext uri="{BB962C8B-B14F-4D97-AF65-F5344CB8AC3E}">
        <p14:creationId xmlns:p14="http://schemas.microsoft.com/office/powerpoint/2010/main" val="394994036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89708" y="547082"/>
            <a:ext cx="7606147" cy="5170646"/>
          </a:xfrm>
          <a:prstGeom prst="rect">
            <a:avLst/>
          </a:prstGeom>
        </p:spPr>
        <p:txBody>
          <a:bodyPr wrap="square">
            <a:spAutoFit/>
          </a:bodyPr>
          <a:lstStyle/>
          <a:p>
            <a:pPr algn="just"/>
            <a:r>
              <a:rPr lang="es-PY" sz="2400" b="1" dirty="0">
                <a:solidFill>
                  <a:schemeClr val="accent2">
                    <a:lumMod val="75000"/>
                  </a:schemeClr>
                </a:solidFill>
              </a:rPr>
              <a:t>Copia de las </a:t>
            </a:r>
            <a:r>
              <a:rPr lang="es-PY" sz="2400" b="1" dirty="0" smtClean="0">
                <a:solidFill>
                  <a:schemeClr val="accent2">
                    <a:lumMod val="75000"/>
                  </a:schemeClr>
                </a:solidFill>
              </a:rPr>
              <a:t>Ofertas: </a:t>
            </a:r>
            <a:r>
              <a:rPr lang="es-PY" dirty="0"/>
              <a:t>La oferta será presentada en formato original. No se requerirán copias</a:t>
            </a:r>
            <a:r>
              <a:rPr lang="es-PY" dirty="0" smtClean="0"/>
              <a:t>.</a:t>
            </a:r>
          </a:p>
          <a:p>
            <a:pPr algn="just"/>
            <a:endParaRPr lang="es-PY" dirty="0" smtClean="0"/>
          </a:p>
          <a:p>
            <a:pPr algn="just"/>
            <a:endParaRPr lang="es-PY" dirty="0" smtClean="0"/>
          </a:p>
          <a:p>
            <a:pPr algn="just"/>
            <a:r>
              <a:rPr lang="es-PY" sz="2400" b="1" dirty="0">
                <a:solidFill>
                  <a:schemeClr val="accent2">
                    <a:lumMod val="75000"/>
                  </a:schemeClr>
                </a:solidFill>
              </a:rPr>
              <a:t>Firma </a:t>
            </a:r>
            <a:r>
              <a:rPr lang="es-PY" sz="2400" b="1" dirty="0">
                <a:solidFill>
                  <a:schemeClr val="accent2">
                    <a:lumMod val="75000"/>
                  </a:schemeClr>
                </a:solidFill>
              </a:rPr>
              <a:t>de la </a:t>
            </a:r>
            <a:r>
              <a:rPr lang="es-PY" sz="2400" b="1" dirty="0" smtClean="0">
                <a:solidFill>
                  <a:schemeClr val="accent2">
                    <a:lumMod val="75000"/>
                  </a:schemeClr>
                </a:solidFill>
              </a:rPr>
              <a:t>Oferta: </a:t>
            </a:r>
            <a:r>
              <a:rPr lang="es-PY" dirty="0"/>
              <a:t>La oferta y sus documentos deberán estar suscritos de puño y letra por el Oferente o su representante debidamente acreditado. Si el Oferente o su representante no pudieren o no supieren firmar, se aceptará la impresión dactilar de la persona más la firma de dos testigos debidamente identificados con su respectiva cédula de identidad. </a:t>
            </a:r>
            <a:endParaRPr lang="es-PY" dirty="0" smtClean="0"/>
          </a:p>
          <a:p>
            <a:pPr algn="just"/>
            <a:endParaRPr lang="es-PY" dirty="0" smtClean="0"/>
          </a:p>
          <a:p>
            <a:pPr algn="just"/>
            <a:endParaRPr lang="es-PY" dirty="0" smtClean="0"/>
          </a:p>
          <a:p>
            <a:pPr algn="just"/>
            <a:r>
              <a:rPr lang="es-PY" sz="2400" b="1" dirty="0">
                <a:solidFill>
                  <a:schemeClr val="accent2">
                    <a:lumMod val="75000"/>
                  </a:schemeClr>
                </a:solidFill>
              </a:rPr>
              <a:t>Precios </a:t>
            </a:r>
            <a:r>
              <a:rPr lang="es-PY" sz="2400" b="1" dirty="0">
                <a:solidFill>
                  <a:schemeClr val="accent2">
                    <a:lumMod val="75000"/>
                  </a:schemeClr>
                </a:solidFill>
              </a:rPr>
              <a:t>de la </a:t>
            </a:r>
            <a:r>
              <a:rPr lang="es-PY" sz="2400" b="1" dirty="0" smtClean="0">
                <a:solidFill>
                  <a:schemeClr val="accent2">
                    <a:lumMod val="75000"/>
                  </a:schemeClr>
                </a:solidFill>
              </a:rPr>
              <a:t>Oferta: </a:t>
            </a:r>
            <a:r>
              <a:rPr lang="es-PY" dirty="0"/>
              <a:t>El Oferente deberá indicar el precio de su oferta, en moneda local, en la forma indicada en el formulario de oferta que forma parte de los documentos estándar aprobados para esta modalidad</a:t>
            </a:r>
            <a:r>
              <a:rPr lang="es-PY" dirty="0" smtClean="0"/>
              <a:t>.</a:t>
            </a:r>
          </a:p>
          <a:p>
            <a:pPr algn="just"/>
            <a:endParaRPr lang="es-PY" dirty="0" smtClean="0"/>
          </a:p>
          <a:p>
            <a:pPr algn="just"/>
            <a:endParaRPr lang="es-PY" dirty="0" smtClean="0"/>
          </a:p>
          <a:p>
            <a:pPr algn="just"/>
            <a:r>
              <a:rPr lang="es-PY" sz="2400" b="1" dirty="0" smtClean="0">
                <a:solidFill>
                  <a:schemeClr val="accent2">
                    <a:lumMod val="75000"/>
                  </a:schemeClr>
                </a:solidFill>
              </a:rPr>
              <a:t>Garantías: </a:t>
            </a:r>
            <a:r>
              <a:rPr lang="es-PY" dirty="0"/>
              <a:t>Las garantías serán extendidas mediante declaración jurada.</a:t>
            </a:r>
          </a:p>
        </p:txBody>
      </p:sp>
    </p:spTree>
    <p:extLst>
      <p:ext uri="{BB962C8B-B14F-4D97-AF65-F5344CB8AC3E}">
        <p14:creationId xmlns:p14="http://schemas.microsoft.com/office/powerpoint/2010/main" val="48807077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007918" y="733704"/>
            <a:ext cx="7200900" cy="3416320"/>
          </a:xfrm>
          <a:prstGeom prst="rect">
            <a:avLst/>
          </a:prstGeom>
        </p:spPr>
        <p:txBody>
          <a:bodyPr wrap="square">
            <a:spAutoFit/>
          </a:bodyPr>
          <a:lstStyle/>
          <a:p>
            <a:pPr algn="just"/>
            <a:r>
              <a:rPr lang="es-PY" sz="2400" b="1" dirty="0">
                <a:solidFill>
                  <a:schemeClr val="accent2">
                    <a:lumMod val="75000"/>
                  </a:schemeClr>
                </a:solidFill>
              </a:rPr>
              <a:t>Apertura de </a:t>
            </a:r>
            <a:r>
              <a:rPr lang="es-PY" sz="2400" b="1" dirty="0" smtClean="0">
                <a:solidFill>
                  <a:schemeClr val="accent2">
                    <a:lumMod val="75000"/>
                  </a:schemeClr>
                </a:solidFill>
              </a:rPr>
              <a:t>Ofertas: </a:t>
            </a:r>
            <a:r>
              <a:rPr lang="es-PY" dirty="0"/>
              <a:t>Las Ofertas serán abiertas en acto público, en el lugar, fecha y hora fijados por la </a:t>
            </a:r>
            <a:r>
              <a:rPr lang="es-PY" dirty="0" smtClean="0"/>
              <a:t>Convocante.</a:t>
            </a:r>
          </a:p>
          <a:p>
            <a:pPr algn="just"/>
            <a:endParaRPr lang="es-PY" dirty="0" smtClean="0"/>
          </a:p>
          <a:p>
            <a:pPr algn="just"/>
            <a:endParaRPr lang="es-PY" dirty="0"/>
          </a:p>
          <a:p>
            <a:pPr algn="just"/>
            <a:r>
              <a:rPr lang="es-PY" sz="2400" b="1" dirty="0">
                <a:solidFill>
                  <a:schemeClr val="accent2">
                    <a:lumMod val="75000"/>
                  </a:schemeClr>
                </a:solidFill>
              </a:rPr>
              <a:t>Evaluación </a:t>
            </a:r>
            <a:r>
              <a:rPr lang="es-PY" sz="2400" b="1" dirty="0">
                <a:solidFill>
                  <a:schemeClr val="accent2">
                    <a:lumMod val="75000"/>
                  </a:schemeClr>
                </a:solidFill>
              </a:rPr>
              <a:t>de las </a:t>
            </a:r>
            <a:r>
              <a:rPr lang="es-PY" sz="2400" b="1" dirty="0" smtClean="0">
                <a:solidFill>
                  <a:schemeClr val="accent2">
                    <a:lumMod val="75000"/>
                  </a:schemeClr>
                </a:solidFill>
              </a:rPr>
              <a:t>Ofertas: </a:t>
            </a:r>
            <a:r>
              <a:rPr lang="es-PY" dirty="0"/>
              <a:t>Las ofertas serán evaluadas por el Comité designado por la Convocante, quien deberá emitir su informe y recomendación para la Máxima </a:t>
            </a:r>
            <a:r>
              <a:rPr lang="es-PY" dirty="0" smtClean="0"/>
              <a:t>Autoridad.</a:t>
            </a:r>
          </a:p>
          <a:p>
            <a:pPr algn="just"/>
            <a:endParaRPr lang="es-PY" dirty="0" smtClean="0"/>
          </a:p>
          <a:p>
            <a:pPr algn="just"/>
            <a:endParaRPr lang="es-PY" dirty="0"/>
          </a:p>
          <a:p>
            <a:pPr algn="just"/>
            <a:r>
              <a:rPr lang="es-PY" sz="2400" b="1" dirty="0">
                <a:solidFill>
                  <a:schemeClr val="accent2">
                    <a:lumMod val="75000"/>
                  </a:schemeClr>
                </a:solidFill>
              </a:rPr>
              <a:t>Abastecimiento </a:t>
            </a:r>
            <a:r>
              <a:rPr lang="es-PY" sz="2400" b="1" dirty="0" smtClean="0">
                <a:solidFill>
                  <a:schemeClr val="accent2">
                    <a:lumMod val="75000"/>
                  </a:schemeClr>
                </a:solidFill>
              </a:rPr>
              <a:t>Simultáneo: </a:t>
            </a:r>
            <a:r>
              <a:rPr lang="es-PY" dirty="0"/>
              <a:t>La adjudicación se realizará bajo la forma del abastecimiento simultáneo.</a:t>
            </a:r>
          </a:p>
        </p:txBody>
      </p:sp>
    </p:spTree>
    <p:extLst>
      <p:ext uri="{BB962C8B-B14F-4D97-AF65-F5344CB8AC3E}">
        <p14:creationId xmlns:p14="http://schemas.microsoft.com/office/powerpoint/2010/main" val="24952779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10490" y="799604"/>
            <a:ext cx="7471063" cy="3046988"/>
          </a:xfrm>
          <a:prstGeom prst="rect">
            <a:avLst/>
          </a:prstGeom>
        </p:spPr>
        <p:txBody>
          <a:bodyPr wrap="square">
            <a:spAutoFit/>
          </a:bodyPr>
          <a:lstStyle/>
          <a:p>
            <a:pPr algn="just"/>
            <a:r>
              <a:rPr lang="es-PY" sz="2400" b="1" dirty="0" smtClean="0">
                <a:solidFill>
                  <a:schemeClr val="accent2">
                    <a:lumMod val="75000"/>
                  </a:schemeClr>
                </a:solidFill>
              </a:rPr>
              <a:t>Adjudicación: </a:t>
            </a:r>
            <a:r>
              <a:rPr lang="es-PY" dirty="0"/>
              <a:t>Se adjudica al oferente que presente la oferta que cumplan con las acondiciones establecidas en las bases y condiciones del llamado y que presente la oferta evaluada como la más baja, siempre que esta no se aparte sustancialmente de la estimación de costo</a:t>
            </a:r>
            <a:r>
              <a:rPr lang="es-PY" dirty="0" smtClean="0"/>
              <a:t>.</a:t>
            </a:r>
          </a:p>
          <a:p>
            <a:pPr algn="just"/>
            <a:endParaRPr lang="es-PY" dirty="0" smtClean="0"/>
          </a:p>
          <a:p>
            <a:pPr algn="just"/>
            <a:r>
              <a:rPr lang="es-PY" dirty="0"/>
              <a:t/>
            </a:r>
            <a:br>
              <a:rPr lang="es-PY" dirty="0"/>
            </a:br>
            <a:r>
              <a:rPr lang="es-PY" sz="2400" b="1" dirty="0">
                <a:solidFill>
                  <a:schemeClr val="accent2">
                    <a:lumMod val="75000"/>
                  </a:schemeClr>
                </a:solidFill>
              </a:rPr>
              <a:t>Precio de la </a:t>
            </a:r>
            <a:r>
              <a:rPr lang="es-PY" sz="2400" b="1" dirty="0" smtClean="0">
                <a:solidFill>
                  <a:schemeClr val="accent2">
                    <a:lumMod val="75000"/>
                  </a:schemeClr>
                </a:solidFill>
              </a:rPr>
              <a:t>adjudicación: </a:t>
            </a:r>
            <a:r>
              <a:rPr lang="es-PY" dirty="0"/>
              <a:t>La oferta que resulte ser la más baja, se constituirá como precio de referencia de la adjudicación. Los demás oferentes que pretendan ser adjudicados, deberán aceptar reducir el valor de su oferta al precio más bajo.</a:t>
            </a:r>
          </a:p>
        </p:txBody>
      </p:sp>
    </p:spTree>
    <p:extLst>
      <p:ext uri="{BB962C8B-B14F-4D97-AF65-F5344CB8AC3E}">
        <p14:creationId xmlns:p14="http://schemas.microsoft.com/office/powerpoint/2010/main" val="107082179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93617" y="816831"/>
            <a:ext cx="7252855" cy="2769989"/>
          </a:xfrm>
          <a:prstGeom prst="rect">
            <a:avLst/>
          </a:prstGeom>
        </p:spPr>
        <p:txBody>
          <a:bodyPr wrap="square">
            <a:spAutoFit/>
          </a:bodyPr>
          <a:lstStyle/>
          <a:p>
            <a:pPr algn="just"/>
            <a:r>
              <a:rPr lang="es-PY" sz="2400" b="1" dirty="0">
                <a:solidFill>
                  <a:schemeClr val="accent2">
                    <a:lumMod val="75000"/>
                  </a:schemeClr>
                </a:solidFill>
              </a:rPr>
              <a:t>Volúmenes de </a:t>
            </a:r>
            <a:r>
              <a:rPr lang="es-PY" sz="2400" b="1" dirty="0" smtClean="0">
                <a:solidFill>
                  <a:schemeClr val="accent2">
                    <a:lumMod val="75000"/>
                  </a:schemeClr>
                </a:solidFill>
              </a:rPr>
              <a:t>adjudicación: </a:t>
            </a:r>
            <a:r>
              <a:rPr lang="es-PY" dirty="0"/>
              <a:t>La cantidad de bienes adjudicados a la menor oferta se dará por la capacidad de provisión indicada por el Oferente en su carta oferta</a:t>
            </a:r>
            <a:r>
              <a:rPr lang="es-PY" dirty="0" smtClean="0"/>
              <a:t>.</a:t>
            </a:r>
          </a:p>
          <a:p>
            <a:pPr algn="just"/>
            <a:endParaRPr lang="es-PY" dirty="0" smtClean="0"/>
          </a:p>
          <a:p>
            <a:pPr algn="just"/>
            <a:r>
              <a:rPr lang="es-PY" dirty="0"/>
              <a:t/>
            </a:r>
            <a:br>
              <a:rPr lang="es-PY" dirty="0"/>
            </a:br>
            <a:r>
              <a:rPr lang="es-PY" sz="2400" b="1" dirty="0">
                <a:solidFill>
                  <a:schemeClr val="accent2">
                    <a:lumMod val="75000"/>
                  </a:schemeClr>
                </a:solidFill>
              </a:rPr>
              <a:t>La </a:t>
            </a:r>
            <a:r>
              <a:rPr lang="es-PY" sz="2400" b="1" dirty="0" smtClean="0">
                <a:solidFill>
                  <a:schemeClr val="accent2">
                    <a:lumMod val="75000"/>
                  </a:schemeClr>
                </a:solidFill>
              </a:rPr>
              <a:t>adjudicación: </a:t>
            </a:r>
            <a:r>
              <a:rPr lang="es-PY" dirty="0"/>
              <a:t>se dará por la capacidad de provisión indicada, hasta adjudicar a todas las ofertas que fueron calificadas como </a:t>
            </a:r>
            <a:r>
              <a:rPr lang="es-PY" dirty="0" err="1"/>
              <a:t>adjudicables</a:t>
            </a:r>
            <a:r>
              <a:rPr lang="es-PY" dirty="0"/>
              <a:t> o hasta cumplir con las cantidades requeridas por la Convocante para satisfacer sus necesidades, lo que ocurra primero</a:t>
            </a:r>
            <a:r>
              <a:rPr lang="es-PY" dirty="0" smtClean="0"/>
              <a:t>.</a:t>
            </a:r>
          </a:p>
        </p:txBody>
      </p:sp>
    </p:spTree>
    <p:extLst>
      <p:ext uri="{BB962C8B-B14F-4D97-AF65-F5344CB8AC3E}">
        <p14:creationId xmlns:p14="http://schemas.microsoft.com/office/powerpoint/2010/main" val="67138709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35182" y="4637543"/>
            <a:ext cx="7491846" cy="1015663"/>
          </a:xfrm>
          <a:prstGeom prst="rect">
            <a:avLst/>
          </a:prstGeom>
        </p:spPr>
        <p:txBody>
          <a:bodyPr wrap="square">
            <a:spAutoFit/>
          </a:bodyPr>
          <a:lstStyle/>
          <a:p>
            <a:pPr algn="just"/>
            <a:r>
              <a:rPr lang="es-PY" sz="2400" b="1" dirty="0" smtClean="0">
                <a:solidFill>
                  <a:schemeClr val="accent2">
                    <a:lumMod val="75000"/>
                  </a:schemeClr>
                </a:solidFill>
              </a:rPr>
              <a:t>Comunicación </a:t>
            </a:r>
            <a:r>
              <a:rPr lang="es-PY" sz="2400" b="1" dirty="0">
                <a:solidFill>
                  <a:schemeClr val="accent2">
                    <a:lumMod val="75000"/>
                  </a:schemeClr>
                </a:solidFill>
              </a:rPr>
              <a:t>de </a:t>
            </a:r>
            <a:r>
              <a:rPr lang="es-PY" sz="2400" b="1" dirty="0" smtClean="0">
                <a:solidFill>
                  <a:schemeClr val="accent2">
                    <a:lumMod val="75000"/>
                  </a:schemeClr>
                </a:solidFill>
              </a:rPr>
              <a:t>Adjudicación: </a:t>
            </a:r>
            <a:r>
              <a:rPr lang="es-PY" dirty="0"/>
              <a:t>Luego de dar a conocer la adjudicación por acto público, la convocante comunicará la adjudicación a través del Portal. </a:t>
            </a:r>
          </a:p>
        </p:txBody>
      </p:sp>
      <p:sp>
        <p:nvSpPr>
          <p:cNvPr id="4" name="CuadroTexto 3"/>
          <p:cNvSpPr txBox="1"/>
          <p:nvPr/>
        </p:nvSpPr>
        <p:spPr>
          <a:xfrm>
            <a:off x="935182" y="550718"/>
            <a:ext cx="7325591" cy="738664"/>
          </a:xfrm>
          <a:prstGeom prst="rect">
            <a:avLst/>
          </a:prstGeom>
          <a:noFill/>
        </p:spPr>
        <p:txBody>
          <a:bodyPr wrap="square" rtlCol="0">
            <a:spAutoFit/>
          </a:bodyPr>
          <a:lstStyle/>
          <a:p>
            <a:pPr algn="just"/>
            <a:r>
              <a:rPr lang="es-PY" sz="2400" b="1" dirty="0">
                <a:solidFill>
                  <a:schemeClr val="accent2">
                    <a:lumMod val="75000"/>
                  </a:schemeClr>
                </a:solidFill>
              </a:rPr>
              <a:t>Desempate de </a:t>
            </a:r>
            <a:r>
              <a:rPr lang="es-PY" sz="2400" b="1" dirty="0" smtClean="0">
                <a:solidFill>
                  <a:schemeClr val="accent2">
                    <a:lumMod val="75000"/>
                  </a:schemeClr>
                </a:solidFill>
              </a:rPr>
              <a:t>precios: </a:t>
            </a:r>
            <a:r>
              <a:rPr lang="es-PY" dirty="0"/>
              <a:t>Si dos o mas ofertas tuvieren el menor precio, se procederá a determinar a la mejor ubicada de la siguiente manera</a:t>
            </a:r>
            <a:r>
              <a:rPr lang="es-PY" dirty="0" smtClean="0"/>
              <a:t>:</a:t>
            </a:r>
            <a:endParaRPr lang="es-PY" dirty="0"/>
          </a:p>
        </p:txBody>
      </p:sp>
      <p:sp>
        <p:nvSpPr>
          <p:cNvPr id="5" name="CuadroTexto 4"/>
          <p:cNvSpPr txBox="1"/>
          <p:nvPr/>
        </p:nvSpPr>
        <p:spPr>
          <a:xfrm>
            <a:off x="1818409" y="1392382"/>
            <a:ext cx="5870864" cy="2585323"/>
          </a:xfrm>
          <a:prstGeom prst="rect">
            <a:avLst/>
          </a:prstGeom>
          <a:noFill/>
        </p:spPr>
        <p:txBody>
          <a:bodyPr wrap="square" rtlCol="0">
            <a:spAutoFit/>
          </a:bodyPr>
          <a:lstStyle/>
          <a:p>
            <a:pPr marL="342900" indent="-342900" algn="just">
              <a:buAutoNum type="alphaLcParenR"/>
            </a:pPr>
            <a:r>
              <a:rPr lang="es-PY" i="1" dirty="0" smtClean="0"/>
              <a:t>Por </a:t>
            </a:r>
            <a:r>
              <a:rPr lang="es-PY" i="1" dirty="0"/>
              <a:t>capacidad de provisión. Se considerará que la oferta mejor ubicada es aquella que declare mayor capacidad de </a:t>
            </a:r>
            <a:r>
              <a:rPr lang="es-PY" i="1" dirty="0" smtClean="0"/>
              <a:t>provisión;</a:t>
            </a:r>
          </a:p>
          <a:p>
            <a:pPr marL="342900" indent="-342900" algn="just">
              <a:buAutoNum type="alphaLcParenR"/>
            </a:pPr>
            <a:endParaRPr lang="es-PY" i="1" dirty="0"/>
          </a:p>
          <a:p>
            <a:pPr marL="342900" indent="-342900" algn="just">
              <a:buAutoNum type="alphaLcParenR"/>
            </a:pPr>
            <a:r>
              <a:rPr lang="es-PY" i="1" dirty="0" smtClean="0"/>
              <a:t>Por </a:t>
            </a:r>
            <a:r>
              <a:rPr lang="es-PY" i="1" dirty="0"/>
              <a:t>mayor cantidad de personas ocupadas en la producción. Si también existiere empate en capacidad de provisión, se considerará que la oferta mejor ubicada es aquella que ocupe mayor cantidad de personas en la producción.</a:t>
            </a:r>
          </a:p>
        </p:txBody>
      </p:sp>
    </p:spTree>
    <p:extLst>
      <p:ext uri="{BB962C8B-B14F-4D97-AF65-F5344CB8AC3E}">
        <p14:creationId xmlns:p14="http://schemas.microsoft.com/office/powerpoint/2010/main" val="47730318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93616" y="792632"/>
            <a:ext cx="7346373" cy="3416320"/>
          </a:xfrm>
          <a:prstGeom prst="rect">
            <a:avLst/>
          </a:prstGeom>
        </p:spPr>
        <p:txBody>
          <a:bodyPr wrap="square">
            <a:spAutoFit/>
          </a:bodyPr>
          <a:lstStyle/>
          <a:p>
            <a:pPr algn="just"/>
            <a:r>
              <a:rPr lang="es-PY" sz="2400" b="1" dirty="0" smtClean="0">
                <a:solidFill>
                  <a:schemeClr val="accent2">
                    <a:lumMod val="75000"/>
                  </a:schemeClr>
                </a:solidFill>
              </a:rPr>
              <a:t>SIPE: </a:t>
            </a:r>
            <a:r>
              <a:rPr lang="es-PY" dirty="0"/>
              <a:t>La convocante gestionará ante la DNCP, la inscripción de los proveedores adjudicados</a:t>
            </a:r>
            <a:r>
              <a:rPr lang="es-PY" dirty="0" smtClean="0"/>
              <a:t>.</a:t>
            </a:r>
          </a:p>
          <a:p>
            <a:pPr algn="just"/>
            <a:r>
              <a:rPr lang="es-PY" dirty="0"/>
              <a:t/>
            </a:r>
            <a:br>
              <a:rPr lang="es-PY" dirty="0"/>
            </a:br>
            <a:r>
              <a:rPr lang="es-PY" dirty="0"/>
              <a:t/>
            </a:r>
            <a:br>
              <a:rPr lang="es-PY" dirty="0"/>
            </a:br>
            <a:r>
              <a:rPr lang="es-PY" sz="2400" b="1" dirty="0">
                <a:solidFill>
                  <a:schemeClr val="accent2">
                    <a:lumMod val="75000"/>
                  </a:schemeClr>
                </a:solidFill>
              </a:rPr>
              <a:t>Orden de </a:t>
            </a:r>
            <a:r>
              <a:rPr lang="es-PY" sz="2400" b="1" dirty="0" smtClean="0">
                <a:solidFill>
                  <a:schemeClr val="accent2">
                    <a:lumMod val="75000"/>
                  </a:schemeClr>
                </a:solidFill>
              </a:rPr>
              <a:t>compras: </a:t>
            </a:r>
            <a:r>
              <a:rPr lang="es-PY" dirty="0"/>
              <a:t>El contrato entre la Convocante y el proveedor adjudicado se formalizará mediante órdenes de compras. </a:t>
            </a:r>
            <a:endParaRPr lang="es-PY" dirty="0" smtClean="0"/>
          </a:p>
          <a:p>
            <a:pPr algn="just"/>
            <a:r>
              <a:rPr lang="es-PY" dirty="0"/>
              <a:t/>
            </a:r>
            <a:br>
              <a:rPr lang="es-PY" dirty="0"/>
            </a:br>
            <a:r>
              <a:rPr lang="es-PY" dirty="0"/>
              <a:t/>
            </a:r>
            <a:br>
              <a:rPr lang="es-PY" dirty="0"/>
            </a:br>
            <a:r>
              <a:rPr lang="es-PY" sz="2400" b="1" dirty="0">
                <a:solidFill>
                  <a:schemeClr val="accent2">
                    <a:lumMod val="75000"/>
                  </a:schemeClr>
                </a:solidFill>
              </a:rPr>
              <a:t>Inspección </a:t>
            </a:r>
            <a:r>
              <a:rPr lang="es-PY" sz="2400" b="1" dirty="0" smtClean="0">
                <a:solidFill>
                  <a:schemeClr val="accent2">
                    <a:lumMod val="75000"/>
                  </a:schemeClr>
                </a:solidFill>
              </a:rPr>
              <a:t>aleatoria: </a:t>
            </a:r>
            <a:r>
              <a:rPr lang="es-PY" dirty="0"/>
              <a:t>La contratante realizará inspecciones aleatorias a fin de determinar la calidad e inocuidad de los productos adquiridos. Estas inspecciones se realizarán como máximo al 5% de los adjudicados. </a:t>
            </a:r>
            <a:endParaRPr lang="es-PY" dirty="0" smtClean="0"/>
          </a:p>
        </p:txBody>
      </p:sp>
    </p:spTree>
    <p:extLst>
      <p:ext uri="{BB962C8B-B14F-4D97-AF65-F5344CB8AC3E}">
        <p14:creationId xmlns:p14="http://schemas.microsoft.com/office/powerpoint/2010/main" val="256140157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003300" y="681841"/>
            <a:ext cx="7137400" cy="3970318"/>
          </a:xfrm>
          <a:prstGeom prst="rect">
            <a:avLst/>
          </a:prstGeom>
        </p:spPr>
        <p:txBody>
          <a:bodyPr wrap="square">
            <a:spAutoFit/>
          </a:bodyPr>
          <a:lstStyle/>
          <a:p>
            <a:pPr algn="just"/>
            <a:r>
              <a:rPr lang="es-PY" sz="2400" b="1" dirty="0">
                <a:solidFill>
                  <a:schemeClr val="accent2">
                    <a:lumMod val="75000"/>
                  </a:schemeClr>
                </a:solidFill>
              </a:rPr>
              <a:t>Detección de </a:t>
            </a:r>
            <a:r>
              <a:rPr lang="es-PY" sz="2400" b="1" dirty="0" smtClean="0">
                <a:solidFill>
                  <a:schemeClr val="accent2">
                    <a:lumMod val="75000"/>
                  </a:schemeClr>
                </a:solidFill>
              </a:rPr>
              <a:t>irregularidades: </a:t>
            </a:r>
            <a:r>
              <a:rPr lang="es-PY" dirty="0"/>
              <a:t>En caso de que en las inspecciones se detecten irregularidades que pongan en dudas la calidad e inocuidad de los productos, la Contratante deberá determinar si suspende o no la ejecución del contrato</a:t>
            </a:r>
            <a:r>
              <a:rPr lang="es-PY" dirty="0" smtClean="0"/>
              <a:t>.</a:t>
            </a:r>
          </a:p>
          <a:p>
            <a:pPr algn="just"/>
            <a:endParaRPr lang="es-PY" dirty="0" smtClean="0"/>
          </a:p>
          <a:p>
            <a:pPr algn="just"/>
            <a:endParaRPr lang="es-PY" sz="2400" b="1" dirty="0" smtClean="0">
              <a:solidFill>
                <a:schemeClr val="accent2">
                  <a:lumMod val="75000"/>
                </a:schemeClr>
              </a:solidFill>
            </a:endParaRPr>
          </a:p>
          <a:p>
            <a:pPr algn="just"/>
            <a:r>
              <a:rPr lang="es-PY" sz="2400" b="1" dirty="0" smtClean="0">
                <a:solidFill>
                  <a:schemeClr val="accent2">
                    <a:lumMod val="75000"/>
                  </a:schemeClr>
                </a:solidFill>
              </a:rPr>
              <a:t>Carta </a:t>
            </a:r>
            <a:r>
              <a:rPr lang="es-PY" sz="2400" b="1" dirty="0">
                <a:solidFill>
                  <a:schemeClr val="accent2">
                    <a:lumMod val="75000"/>
                  </a:schemeClr>
                </a:solidFill>
              </a:rPr>
              <a:t>de invitación </a:t>
            </a:r>
            <a:r>
              <a:rPr lang="es-PY" sz="2400" b="1" dirty="0" smtClean="0">
                <a:solidFill>
                  <a:schemeClr val="accent2">
                    <a:lumMod val="75000"/>
                  </a:schemeClr>
                </a:solidFill>
              </a:rPr>
              <a:t>estándar: </a:t>
            </a:r>
            <a:r>
              <a:rPr lang="es-PY" dirty="0"/>
              <a:t>Se ha aprobado una Carta de Invitación estándar a ser utilizada en esta </a:t>
            </a:r>
            <a:r>
              <a:rPr lang="es-PY" dirty="0" smtClean="0"/>
              <a:t>modalidad.</a:t>
            </a:r>
          </a:p>
          <a:p>
            <a:pPr algn="just"/>
            <a:endParaRPr lang="es-PY" sz="2400" b="1" dirty="0" smtClean="0">
              <a:solidFill>
                <a:schemeClr val="accent2">
                  <a:lumMod val="75000"/>
                </a:schemeClr>
              </a:solidFill>
            </a:endParaRPr>
          </a:p>
          <a:p>
            <a:pPr algn="just"/>
            <a:endParaRPr lang="es-PY" sz="2400" b="1" dirty="0" smtClean="0">
              <a:solidFill>
                <a:schemeClr val="accent2">
                  <a:lumMod val="75000"/>
                </a:schemeClr>
              </a:solidFill>
            </a:endParaRPr>
          </a:p>
          <a:p>
            <a:pPr algn="just"/>
            <a:r>
              <a:rPr lang="es-PY" sz="2400" b="1" dirty="0" smtClean="0">
                <a:solidFill>
                  <a:schemeClr val="accent2">
                    <a:lumMod val="75000"/>
                  </a:schemeClr>
                </a:solidFill>
              </a:rPr>
              <a:t>Orden </a:t>
            </a:r>
            <a:r>
              <a:rPr lang="es-PY" sz="2400" b="1" dirty="0">
                <a:solidFill>
                  <a:schemeClr val="accent2">
                    <a:lumMod val="75000"/>
                  </a:schemeClr>
                </a:solidFill>
              </a:rPr>
              <a:t>de compras </a:t>
            </a:r>
            <a:r>
              <a:rPr lang="es-PY" sz="2400" b="1" dirty="0" smtClean="0">
                <a:solidFill>
                  <a:schemeClr val="accent2">
                    <a:lumMod val="75000"/>
                  </a:schemeClr>
                </a:solidFill>
              </a:rPr>
              <a:t>estándar: </a:t>
            </a:r>
            <a:r>
              <a:rPr lang="es-PY" dirty="0"/>
              <a:t>Se ha aprobado una orden de compras estándar a  ser utilizada en esta modalidad</a:t>
            </a:r>
          </a:p>
        </p:txBody>
      </p:sp>
    </p:spTree>
    <p:extLst>
      <p:ext uri="{BB962C8B-B14F-4D97-AF65-F5344CB8AC3E}">
        <p14:creationId xmlns:p14="http://schemas.microsoft.com/office/powerpoint/2010/main" val="314232708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5088" y="3989418"/>
            <a:ext cx="6080312" cy="1808893"/>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69108" y="806797"/>
            <a:ext cx="3301492" cy="948399"/>
          </a:xfrm>
          <a:prstGeom prst="rect">
            <a:avLst/>
          </a:prstGeom>
        </p:spPr>
      </p:pic>
    </p:spTree>
    <p:extLst>
      <p:ext uri="{BB962C8B-B14F-4D97-AF65-F5344CB8AC3E}">
        <p14:creationId xmlns:p14="http://schemas.microsoft.com/office/powerpoint/2010/main" val="141565933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771180" y="1405331"/>
            <a:ext cx="7436385" cy="4247317"/>
          </a:xfrm>
          <a:prstGeom prst="rect">
            <a:avLst/>
          </a:prstGeom>
          <a:noFill/>
        </p:spPr>
        <p:txBody>
          <a:bodyPr wrap="square" rtlCol="0">
            <a:spAutoFit/>
          </a:bodyPr>
          <a:lstStyle/>
          <a:p>
            <a:pPr algn="just"/>
            <a:r>
              <a:rPr lang="es-PY" sz="2250" dirty="0" smtClean="0">
                <a:solidFill>
                  <a:prstClr val="black"/>
                </a:solidFill>
              </a:rPr>
              <a:t>Es </a:t>
            </a:r>
            <a:r>
              <a:rPr lang="es-PY" sz="2250" dirty="0">
                <a:solidFill>
                  <a:prstClr val="black"/>
                </a:solidFill>
              </a:rPr>
              <a:t>una </a:t>
            </a:r>
            <a:r>
              <a:rPr lang="es-PY" sz="2250" b="1" dirty="0">
                <a:solidFill>
                  <a:prstClr val="black"/>
                </a:solidFill>
              </a:rPr>
              <a:t>modalidad complementaria</a:t>
            </a:r>
            <a:r>
              <a:rPr lang="es-PY" sz="2250" dirty="0">
                <a:solidFill>
                  <a:prstClr val="black"/>
                </a:solidFill>
              </a:rPr>
              <a:t> prevista exclusivamente para la compra de Productos Agropecuarios de la Agricultura Familiar, directamente de los Productores u Organización de Productores Agropecuarios que estén asentados en una zona determinada.</a:t>
            </a:r>
          </a:p>
          <a:p>
            <a:pPr algn="just"/>
            <a:endParaRPr lang="es-PY" sz="2250" dirty="0">
              <a:solidFill>
                <a:prstClr val="black"/>
              </a:solidFill>
            </a:endParaRPr>
          </a:p>
          <a:p>
            <a:pPr algn="just"/>
            <a:r>
              <a:rPr lang="es-PY" sz="2250" dirty="0">
                <a:solidFill>
                  <a:prstClr val="black"/>
                </a:solidFill>
              </a:rPr>
              <a:t>Fue establecida por el </a:t>
            </a:r>
            <a:r>
              <a:rPr lang="es-PY" sz="2250" b="1" dirty="0">
                <a:solidFill>
                  <a:prstClr val="black"/>
                </a:solidFill>
              </a:rPr>
              <a:t>Decreto 1.056/2014 </a:t>
            </a:r>
            <a:r>
              <a:rPr lang="es-PY" sz="2250" dirty="0">
                <a:solidFill>
                  <a:prstClr val="black"/>
                </a:solidFill>
              </a:rPr>
              <a:t>y reglamentada por </a:t>
            </a:r>
            <a:r>
              <a:rPr lang="es-PY" sz="2250" b="1" dirty="0">
                <a:solidFill>
                  <a:prstClr val="black"/>
                </a:solidFill>
              </a:rPr>
              <a:t>Resolución DNCP N° 178/2014</a:t>
            </a:r>
            <a:r>
              <a:rPr lang="es-PY" sz="2250" dirty="0">
                <a:solidFill>
                  <a:prstClr val="black"/>
                </a:solidFill>
              </a:rPr>
              <a:t>.</a:t>
            </a:r>
          </a:p>
          <a:p>
            <a:pPr algn="just"/>
            <a:endParaRPr lang="es-PY" sz="2250" dirty="0">
              <a:solidFill>
                <a:prstClr val="black"/>
              </a:solidFill>
            </a:endParaRPr>
          </a:p>
          <a:p>
            <a:pPr algn="just"/>
            <a:r>
              <a:rPr lang="es-PY" sz="2250" dirty="0">
                <a:solidFill>
                  <a:prstClr val="black"/>
                </a:solidFill>
              </a:rPr>
              <a:t>Esta modalidad busca dar mayor participación a los productores locales, creando un proceso más sencillo y menos burocrático de compras.</a:t>
            </a:r>
          </a:p>
        </p:txBody>
      </p:sp>
      <p:sp>
        <p:nvSpPr>
          <p:cNvPr id="3" name="CuadroTexto 2"/>
          <p:cNvSpPr txBox="1"/>
          <p:nvPr/>
        </p:nvSpPr>
        <p:spPr>
          <a:xfrm>
            <a:off x="892366" y="550843"/>
            <a:ext cx="7194015" cy="646331"/>
          </a:xfrm>
          <a:prstGeom prst="rect">
            <a:avLst/>
          </a:prstGeom>
          <a:noFill/>
        </p:spPr>
        <p:txBody>
          <a:bodyPr wrap="square" rtlCol="0">
            <a:spAutoFit/>
          </a:bodyPr>
          <a:lstStyle/>
          <a:p>
            <a:pPr algn="ctr"/>
            <a:r>
              <a:rPr lang="es-PY" sz="3600" b="1" dirty="0">
                <a:solidFill>
                  <a:schemeClr val="accent2">
                    <a:lumMod val="75000"/>
                  </a:schemeClr>
                </a:solidFill>
                <a:effectLst>
                  <a:outerShdw blurRad="38100" dist="38100" dir="2700000" algn="tl">
                    <a:srgbClr val="000000">
                      <a:alpha val="43137"/>
                    </a:srgbClr>
                  </a:outerShdw>
                </a:effectLst>
              </a:rPr>
              <a:t>¿</a:t>
            </a:r>
            <a:r>
              <a:rPr lang="es-PY" sz="3600" b="1" dirty="0" smtClean="0">
                <a:solidFill>
                  <a:schemeClr val="accent2">
                    <a:lumMod val="75000"/>
                  </a:schemeClr>
                </a:solidFill>
                <a:effectLst>
                  <a:outerShdw blurRad="38100" dist="38100" dir="2700000" algn="tl">
                    <a:srgbClr val="000000">
                      <a:alpha val="43137"/>
                    </a:srgbClr>
                  </a:outerShdw>
                </a:effectLst>
              </a:rPr>
              <a:t>QUE ES?</a:t>
            </a:r>
            <a:endParaRPr lang="es-PY" sz="36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141918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76061" y="603642"/>
            <a:ext cx="7331505" cy="4455066"/>
          </a:xfrm>
          <a:prstGeom prst="rect">
            <a:avLst/>
          </a:prstGeom>
          <a:noFill/>
        </p:spPr>
        <p:txBody>
          <a:bodyPr wrap="square" rtlCol="0">
            <a:spAutoFit/>
          </a:bodyPr>
          <a:lstStyle/>
          <a:p>
            <a:pPr marL="342900" indent="-342900" algn="just">
              <a:buFont typeface="Arial" panose="020B0604020202020204" pitchFamily="34" charset="0"/>
              <a:buChar char="•"/>
            </a:pPr>
            <a:r>
              <a:rPr lang="es-PY" sz="2250" dirty="0">
                <a:solidFill>
                  <a:prstClr val="black"/>
                </a:solidFill>
              </a:rPr>
              <a:t>Una de las funciones del Estado es la de fomentar y propiciar, el desarrollo y la consolidación del sector rural, como también el mejoramiento de la calidad de vida de la población y de las familias campesinas.</a:t>
            </a:r>
          </a:p>
          <a:p>
            <a:pPr marL="342900" indent="-342900" algn="just">
              <a:buFont typeface="Arial" panose="020B0604020202020204" pitchFamily="34" charset="0"/>
              <a:buChar char="•"/>
            </a:pPr>
            <a:endParaRPr lang="es-PY" sz="2250" dirty="0">
              <a:solidFill>
                <a:prstClr val="black"/>
              </a:solidFill>
            </a:endParaRPr>
          </a:p>
          <a:p>
            <a:pPr marL="342900" indent="-342900" algn="just">
              <a:buFont typeface="Arial" panose="020B0604020202020204" pitchFamily="34" charset="0"/>
              <a:buChar char="•"/>
            </a:pPr>
            <a:r>
              <a:rPr lang="es-PY" sz="2250" dirty="0">
                <a:solidFill>
                  <a:prstClr val="black"/>
                </a:solidFill>
              </a:rPr>
              <a:t>El Artículo 115 de la Constitución Nacional acuerda las bases para el desarrollo rural, mediante la adopción de medidas que estimulen la producción y garanticen el desarrollo de la pequeña y mediana propiedad rural, según las peculiaridades de cada zona, además de la promoción de la pequeña y mediana empresa agrícola, entre otras disposiciones.</a:t>
            </a:r>
          </a:p>
          <a:p>
            <a:pPr marL="285750" indent="-285750" algn="just">
              <a:buFont typeface="Arial" panose="020B0604020202020204" pitchFamily="34" charset="0"/>
              <a:buChar char="•"/>
            </a:pPr>
            <a:endParaRPr lang="es-PY" sz="1350" dirty="0"/>
          </a:p>
        </p:txBody>
      </p:sp>
    </p:spTree>
    <p:extLst>
      <p:ext uri="{BB962C8B-B14F-4D97-AF65-F5344CB8AC3E}">
        <p14:creationId xmlns:p14="http://schemas.microsoft.com/office/powerpoint/2010/main" val="190655205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841248" y="588990"/>
            <a:ext cx="7443436" cy="4939814"/>
          </a:xfrm>
          <a:prstGeom prst="rect">
            <a:avLst/>
          </a:prstGeom>
          <a:noFill/>
        </p:spPr>
        <p:txBody>
          <a:bodyPr wrap="square" rtlCol="0">
            <a:spAutoFit/>
          </a:bodyPr>
          <a:lstStyle/>
          <a:p>
            <a:pPr marL="342900" indent="-342900" algn="just">
              <a:buFont typeface="Arial" panose="020B0604020202020204" pitchFamily="34" charset="0"/>
              <a:buChar char="•"/>
            </a:pPr>
            <a:r>
              <a:rPr lang="es-PY" sz="2250" b="1" dirty="0">
                <a:solidFill>
                  <a:schemeClr val="accent2">
                    <a:lumMod val="75000"/>
                  </a:schemeClr>
                </a:solidFill>
              </a:rPr>
              <a:t>La inserción de la agricultura familiar </a:t>
            </a:r>
            <a:r>
              <a:rPr lang="es-PY" sz="2250" dirty="0">
                <a:solidFill>
                  <a:prstClr val="black"/>
                </a:solidFill>
              </a:rPr>
              <a:t>en la esfera de las contrataciones del Estado debe darse en un marco que garantice la plena y efectiva concurrencia de estos actores en un plano de igualdad económica, donde la libre concurrencia no sea un factor de exclusión de la unidad productiva de la agricultura familiar o de las Organizaciones de Productores formadas por aquellos.</a:t>
            </a:r>
          </a:p>
          <a:p>
            <a:pPr marL="342900" indent="-342900" algn="just">
              <a:buFont typeface="Arial" panose="020B0604020202020204" pitchFamily="34" charset="0"/>
              <a:buChar char="•"/>
            </a:pPr>
            <a:endParaRPr lang="es-PY" sz="2250" dirty="0">
              <a:solidFill>
                <a:prstClr val="black"/>
              </a:solidFill>
            </a:endParaRPr>
          </a:p>
          <a:p>
            <a:pPr marL="342900" indent="-342900" algn="just">
              <a:buFont typeface="Arial" panose="020B0604020202020204" pitchFamily="34" charset="0"/>
              <a:buChar char="•"/>
            </a:pPr>
            <a:r>
              <a:rPr lang="es-PY" sz="2250" dirty="0">
                <a:solidFill>
                  <a:prstClr val="black"/>
                </a:solidFill>
              </a:rPr>
              <a:t>Atendiendo los procedimientos de Contrataciones que rigen corresponden adoptar métodos y procedimientos de contrataciones públicas que inviertan la lógica aplicada en la adquisición gubernamental a través de un mecanismo que procure la compra de los productos de las unidades productivas o asociativas de la agricultura.</a:t>
            </a:r>
          </a:p>
        </p:txBody>
      </p:sp>
    </p:spTree>
    <p:extLst>
      <p:ext uri="{BB962C8B-B14F-4D97-AF65-F5344CB8AC3E}">
        <p14:creationId xmlns:p14="http://schemas.microsoft.com/office/powerpoint/2010/main" val="274575277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2361" y="2452713"/>
            <a:ext cx="6081311" cy="1105736"/>
          </a:xfrm>
        </p:spPr>
        <p:txBody>
          <a:bodyPr>
            <a:normAutofit/>
          </a:bodyPr>
          <a:lstStyle/>
          <a:p>
            <a:pPr algn="ctr"/>
            <a:r>
              <a:rPr lang="es-PY" sz="6000" b="1" dirty="0" smtClean="0">
                <a:solidFill>
                  <a:schemeClr val="accent2">
                    <a:lumMod val="75000"/>
                  </a:schemeClr>
                </a:solidFill>
                <a:effectLst>
                  <a:outerShdw blurRad="38100" dist="38100" dir="2700000" algn="tl">
                    <a:srgbClr val="000000">
                      <a:alpha val="43137"/>
                    </a:srgbClr>
                  </a:outerShdw>
                </a:effectLst>
                <a:latin typeface="+mn-lt"/>
                <a:cs typeface="Arial" panose="020B0604020202020204" pitchFamily="34" charset="0"/>
              </a:rPr>
              <a:t>Marco legal</a:t>
            </a:r>
            <a:endParaRPr lang="es-PY" sz="6000" b="1" dirty="0">
              <a:solidFill>
                <a:schemeClr val="accent2">
                  <a:lumMod val="75000"/>
                </a:schemeClr>
              </a:solidFill>
              <a:effectLst>
                <a:outerShdw blurRad="38100" dist="38100" dir="2700000" algn="tl">
                  <a:srgbClr val="000000">
                    <a:alpha val="43137"/>
                  </a:srgbClr>
                </a:outerShdw>
              </a:effectLst>
              <a:latin typeface="+mn-lt"/>
              <a:cs typeface="Arial" panose="020B0604020202020204" pitchFamily="34" charset="0"/>
            </a:endParaRPr>
          </a:p>
        </p:txBody>
      </p:sp>
    </p:spTree>
    <p:extLst>
      <p:ext uri="{BB962C8B-B14F-4D97-AF65-F5344CB8AC3E}">
        <p14:creationId xmlns:p14="http://schemas.microsoft.com/office/powerpoint/2010/main" val="304246760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718132" y="571413"/>
            <a:ext cx="7727368" cy="5324535"/>
          </a:xfrm>
          <a:prstGeom prst="rect">
            <a:avLst/>
          </a:prstGeom>
          <a:noFill/>
        </p:spPr>
        <p:txBody>
          <a:bodyPr wrap="square" rtlCol="0">
            <a:spAutoFit/>
          </a:bodyPr>
          <a:lstStyle/>
          <a:p>
            <a:pPr marL="342900" indent="-342900" algn="just">
              <a:buFont typeface="Arial" panose="020B0604020202020204" pitchFamily="34" charset="0"/>
              <a:buChar char="•"/>
            </a:pPr>
            <a:r>
              <a:rPr lang="es-PY" sz="2000" dirty="0">
                <a:solidFill>
                  <a:prstClr val="black"/>
                </a:solidFill>
              </a:rPr>
              <a:t>Artículos 16° y 17° de la Ley N° 2.051/03 "De Contrataciones Públicas</a:t>
            </a:r>
            <a:r>
              <a:rPr lang="es-PY" sz="2000" dirty="0">
                <a:solidFill>
                  <a:prstClr val="black"/>
                </a:solidFill>
              </a:rPr>
              <a:t>”</a:t>
            </a:r>
          </a:p>
          <a:p>
            <a:pPr marL="342900" indent="-342900" algn="just">
              <a:buFont typeface="Arial" panose="020B0604020202020204" pitchFamily="34" charset="0"/>
              <a:buChar char="•"/>
            </a:pPr>
            <a:endParaRPr lang="es-PY" sz="2000" dirty="0">
              <a:solidFill>
                <a:prstClr val="black"/>
              </a:solidFill>
            </a:endParaRPr>
          </a:p>
          <a:p>
            <a:pPr marL="342900" indent="-342900" algn="just">
              <a:buFont typeface="Arial" panose="020B0604020202020204" pitchFamily="34" charset="0"/>
              <a:buChar char="•"/>
            </a:pPr>
            <a:r>
              <a:rPr lang="es-PY" sz="2000" dirty="0">
                <a:solidFill>
                  <a:prstClr val="black"/>
                </a:solidFill>
              </a:rPr>
              <a:t>Artículos 1° y 3°, de la Ley N° 3.439/07</a:t>
            </a:r>
            <a:r>
              <a:rPr lang="es-PY" sz="2000" dirty="0">
                <a:solidFill>
                  <a:prstClr val="black"/>
                </a:solidFill>
              </a:rPr>
              <a:t>.</a:t>
            </a:r>
          </a:p>
          <a:p>
            <a:pPr marL="342900" indent="-342900" algn="just">
              <a:buFont typeface="Arial" panose="020B0604020202020204" pitchFamily="34" charset="0"/>
              <a:buChar char="•"/>
            </a:pPr>
            <a:endParaRPr lang="es-PY" sz="2000" dirty="0">
              <a:solidFill>
                <a:prstClr val="black"/>
              </a:solidFill>
            </a:endParaRPr>
          </a:p>
          <a:p>
            <a:pPr marL="342900" indent="-342900" algn="just">
              <a:buFont typeface="Arial" panose="020B0604020202020204" pitchFamily="34" charset="0"/>
              <a:buChar char="•"/>
            </a:pPr>
            <a:r>
              <a:rPr lang="es-PY" sz="2000" dirty="0">
                <a:solidFill>
                  <a:prstClr val="black"/>
                </a:solidFill>
              </a:rPr>
              <a:t>El </a:t>
            </a:r>
            <a:r>
              <a:rPr lang="es-PY" sz="2000" dirty="0">
                <a:solidFill>
                  <a:prstClr val="black"/>
                </a:solidFill>
              </a:rPr>
              <a:t>Decreto N° 1056/13 “Por la cual se establece la Modalidad Complementaria  de Contratación Denominada Proceso Simplificado para la Adquisición de Productos Agropecuarios De la  Agricultura Familiar y se fijan  criterios para la Realización de los Procesos de Contratación y Selección Aplicadas para estas Adquisiciones</a:t>
            </a:r>
            <a:r>
              <a:rPr lang="es-PY" sz="2000" dirty="0">
                <a:solidFill>
                  <a:prstClr val="black"/>
                </a:solidFill>
              </a:rPr>
              <a:t>”</a:t>
            </a:r>
          </a:p>
          <a:p>
            <a:pPr marL="342900" indent="-342900" algn="just">
              <a:buFont typeface="Arial" panose="020B0604020202020204" pitchFamily="34" charset="0"/>
              <a:buChar char="•"/>
            </a:pPr>
            <a:endParaRPr lang="es-PY" sz="2000" dirty="0">
              <a:solidFill>
                <a:prstClr val="black"/>
              </a:solidFill>
            </a:endParaRPr>
          </a:p>
          <a:p>
            <a:pPr marL="342900" indent="-342900" algn="just">
              <a:buFont typeface="Arial" panose="020B0604020202020204" pitchFamily="34" charset="0"/>
              <a:buChar char="•"/>
            </a:pPr>
            <a:r>
              <a:rPr lang="es-PY" sz="2000" dirty="0">
                <a:solidFill>
                  <a:prstClr val="black"/>
                </a:solidFill>
              </a:rPr>
              <a:t>Resolución </a:t>
            </a:r>
            <a:r>
              <a:rPr lang="es-PY" sz="2000" dirty="0">
                <a:solidFill>
                  <a:prstClr val="black"/>
                </a:solidFill>
              </a:rPr>
              <a:t>DNCP N° 178/14 del 20/01/14 POR LA CUAL SE ESTABLECEN LOS LINEAMIENTOS GENERALES A  APLICAR EN AL MODALIDAD COMPLEMENTARIA DE CONTRATACIÓN DENOMINADA “PROCESO SIMPLIFICADO PARA LA ADQUISICION DE PRODUCTOS AGROPECUARIOS DE LA AGRICULTURA FAMILIAR” Y SE APRUEBA LOS DOCUMENTOS ESTÁNDAR A UTILIZAR EN LOS MISMOS</a:t>
            </a:r>
            <a:r>
              <a:rPr lang="es-PY" sz="2000" dirty="0" smtClean="0">
                <a:solidFill>
                  <a:prstClr val="black"/>
                </a:solidFill>
              </a:rPr>
              <a:t>.</a:t>
            </a:r>
            <a:endParaRPr lang="es-PY" sz="1600" dirty="0"/>
          </a:p>
        </p:txBody>
      </p:sp>
    </p:spTree>
    <p:extLst>
      <p:ext uri="{BB962C8B-B14F-4D97-AF65-F5344CB8AC3E}">
        <p14:creationId xmlns:p14="http://schemas.microsoft.com/office/powerpoint/2010/main" val="55427670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76300" y="533400"/>
            <a:ext cx="7467600" cy="5355312"/>
          </a:xfrm>
          <a:prstGeom prst="rect">
            <a:avLst/>
          </a:prstGeom>
          <a:noFill/>
        </p:spPr>
        <p:txBody>
          <a:bodyPr wrap="square" rtlCol="0">
            <a:spAutoFit/>
          </a:bodyPr>
          <a:lstStyle/>
          <a:p>
            <a:pPr algn="just"/>
            <a:r>
              <a:rPr lang="es-PY" sz="2000" b="1" dirty="0">
                <a:solidFill>
                  <a:schemeClr val="accent2">
                    <a:lumMod val="75000"/>
                  </a:schemeClr>
                </a:solidFill>
              </a:rPr>
              <a:t>Bienes que pueden ser objeto de la modalidad "Proceso Simplificado para la Adquisición de Productos Agropecuarios de la Agricultura </a:t>
            </a:r>
            <a:r>
              <a:rPr lang="es-PY" sz="2000" b="1" dirty="0" smtClean="0">
                <a:solidFill>
                  <a:schemeClr val="accent2">
                    <a:lumMod val="75000"/>
                  </a:schemeClr>
                </a:solidFill>
              </a:rPr>
              <a:t>Familiar”:</a:t>
            </a:r>
          </a:p>
          <a:p>
            <a:pPr marL="342900" indent="-342900" algn="just">
              <a:buFont typeface="Arial" panose="020B0604020202020204" pitchFamily="34" charset="0"/>
              <a:buChar char="•"/>
            </a:pPr>
            <a:r>
              <a:rPr lang="es-PY" sz="2000" i="1" dirty="0" smtClean="0">
                <a:solidFill>
                  <a:prstClr val="black"/>
                </a:solidFill>
              </a:rPr>
              <a:t>Los </a:t>
            </a:r>
            <a:r>
              <a:rPr lang="es-PY" sz="2000" i="1" dirty="0">
                <a:solidFill>
                  <a:prstClr val="black"/>
                </a:solidFill>
              </a:rPr>
              <a:t>definidos como tales por la reglamentación emitida por el Ministerio de Agricultura y Ganadería, siempre que sean necesarios para cumplir con las metas y objetivos dispuestos por o para la entidad </a:t>
            </a:r>
            <a:r>
              <a:rPr lang="es-PY" sz="2000" i="1" dirty="0" smtClean="0">
                <a:solidFill>
                  <a:prstClr val="black"/>
                </a:solidFill>
              </a:rPr>
              <a:t>Convocante.</a:t>
            </a:r>
            <a:endParaRPr lang="es-PY" sz="2000" i="1" dirty="0">
              <a:solidFill>
                <a:prstClr val="black"/>
              </a:solidFill>
            </a:endParaRPr>
          </a:p>
          <a:p>
            <a:pPr algn="just"/>
            <a:endParaRPr lang="es-PY" sz="2000" dirty="0" smtClean="0">
              <a:solidFill>
                <a:prstClr val="black"/>
              </a:solidFill>
            </a:endParaRPr>
          </a:p>
          <a:p>
            <a:pPr algn="just"/>
            <a:endParaRPr lang="es-PY" sz="2000" dirty="0">
              <a:solidFill>
                <a:prstClr val="black"/>
              </a:solidFill>
            </a:endParaRPr>
          </a:p>
          <a:p>
            <a:pPr algn="just"/>
            <a:r>
              <a:rPr lang="es-PY" sz="2400" b="1" dirty="0" smtClean="0">
                <a:solidFill>
                  <a:schemeClr val="accent2">
                    <a:lumMod val="75000"/>
                  </a:schemeClr>
                </a:solidFill>
              </a:rPr>
              <a:t>Programación Anual:</a:t>
            </a:r>
          </a:p>
          <a:p>
            <a:pPr marL="342900" indent="-342900" algn="just">
              <a:buFont typeface="Arial" panose="020B0604020202020204" pitchFamily="34" charset="0"/>
              <a:buChar char="•"/>
            </a:pPr>
            <a:r>
              <a:rPr lang="es-PY" sz="2000" i="1" dirty="0" smtClean="0">
                <a:solidFill>
                  <a:prstClr val="black"/>
                </a:solidFill>
              </a:rPr>
              <a:t>Las </a:t>
            </a:r>
            <a:r>
              <a:rPr lang="es-PY" sz="2000" i="1" dirty="0">
                <a:solidFill>
                  <a:prstClr val="black"/>
                </a:solidFill>
              </a:rPr>
              <a:t>Convocantes incluirán en sus Programas Anuales de Contratación (</a:t>
            </a:r>
            <a:r>
              <a:rPr lang="es-PY" sz="2000" i="1" dirty="0" err="1">
                <a:solidFill>
                  <a:prstClr val="black"/>
                </a:solidFill>
              </a:rPr>
              <a:t>PAC's</a:t>
            </a:r>
            <a:r>
              <a:rPr lang="es-PY" sz="2000" i="1" dirty="0">
                <a:solidFill>
                  <a:prstClr val="black"/>
                </a:solidFill>
              </a:rPr>
              <a:t>), las adquisiciones de productos de la Agricultura que pretendan realizar durante el ejercicio </a:t>
            </a:r>
            <a:r>
              <a:rPr lang="es-PY" sz="2000" i="1" dirty="0" smtClean="0">
                <a:solidFill>
                  <a:prstClr val="black"/>
                </a:solidFill>
              </a:rPr>
              <a:t>fiscal. </a:t>
            </a:r>
          </a:p>
          <a:p>
            <a:pPr marL="342900" indent="-342900" algn="just">
              <a:buFont typeface="Arial" panose="020B0604020202020204" pitchFamily="34" charset="0"/>
              <a:buChar char="•"/>
            </a:pPr>
            <a:endParaRPr lang="es-PY" sz="2000" i="1" dirty="0" smtClean="0">
              <a:solidFill>
                <a:prstClr val="black"/>
              </a:solidFill>
            </a:endParaRPr>
          </a:p>
          <a:p>
            <a:pPr marL="342900" indent="-342900" algn="just">
              <a:buFont typeface="Arial" panose="020B0604020202020204" pitchFamily="34" charset="0"/>
              <a:buChar char="•"/>
            </a:pPr>
            <a:r>
              <a:rPr lang="es-PY" sz="2000" i="1" dirty="0" smtClean="0">
                <a:solidFill>
                  <a:prstClr val="black"/>
                </a:solidFill>
              </a:rPr>
              <a:t>Los </a:t>
            </a:r>
            <a:r>
              <a:rPr lang="es-PY" sz="2000" i="1" dirty="0">
                <a:solidFill>
                  <a:prstClr val="black"/>
                </a:solidFill>
              </a:rPr>
              <a:t>montos a utilizar determinarán el tipo de procedimiento (CD, LCO y/o LPN).</a:t>
            </a:r>
          </a:p>
          <a:p>
            <a:pPr algn="just"/>
            <a:endParaRPr lang="es-PY" dirty="0"/>
          </a:p>
        </p:txBody>
      </p:sp>
    </p:spTree>
    <p:extLst>
      <p:ext uri="{BB962C8B-B14F-4D97-AF65-F5344CB8AC3E}">
        <p14:creationId xmlns:p14="http://schemas.microsoft.com/office/powerpoint/2010/main" val="2124526044"/>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Y"/>
          </a:p>
        </p:txBody>
      </p:sp>
      <p:pic>
        <p:nvPicPr>
          <p:cNvPr id="4" name="Marcador de contenido 3"/>
          <p:cNvPicPr>
            <a:picLocks noGrp="1" noChangeAspect="1"/>
          </p:cNvPicPr>
          <p:nvPr>
            <p:ph idx="1"/>
          </p:nvPr>
        </p:nvPicPr>
        <p:blipFill rotWithShape="1">
          <a:blip r:embed="rId2"/>
          <a:srcRect r="19551"/>
          <a:stretch/>
        </p:blipFill>
        <p:spPr>
          <a:xfrm>
            <a:off x="1133004" y="0"/>
            <a:ext cx="6722523" cy="7206410"/>
          </a:xfrm>
          <a:prstGeom prst="rect">
            <a:avLst/>
          </a:prstGeom>
        </p:spPr>
      </p:pic>
    </p:spTree>
    <p:extLst>
      <p:ext uri="{BB962C8B-B14F-4D97-AF65-F5344CB8AC3E}">
        <p14:creationId xmlns:p14="http://schemas.microsoft.com/office/powerpoint/2010/main" val="3194484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81989" y="1828664"/>
            <a:ext cx="6702137" cy="1754326"/>
          </a:xfrm>
          <a:prstGeom prst="rect">
            <a:avLst/>
          </a:prstGeom>
        </p:spPr>
        <p:txBody>
          <a:bodyPr wrap="square">
            <a:spAutoFit/>
          </a:bodyPr>
          <a:lstStyle/>
          <a:p>
            <a:pPr marL="342900" indent="-342900" algn="just">
              <a:buFont typeface="+mj-lt"/>
              <a:buAutoNum type="alphaLcParenR"/>
            </a:pPr>
            <a:r>
              <a:rPr lang="es-PY" i="1" dirty="0" smtClean="0"/>
              <a:t>Dictamen </a:t>
            </a:r>
            <a:r>
              <a:rPr lang="es-PY" i="1" dirty="0"/>
              <a:t>fundado que justifique la necesidad de utilización de la modalidad </a:t>
            </a:r>
            <a:r>
              <a:rPr lang="es-PY" i="1" dirty="0" smtClean="0"/>
              <a:t>complementaria;</a:t>
            </a:r>
          </a:p>
          <a:p>
            <a:pPr marL="342900" indent="-342900" algn="just">
              <a:buFont typeface="+mj-lt"/>
              <a:buAutoNum type="alphaLcParenR"/>
            </a:pPr>
            <a:r>
              <a:rPr lang="es-PY" i="1" dirty="0" smtClean="0"/>
              <a:t>Resolución </a:t>
            </a:r>
            <a:r>
              <a:rPr lang="es-PY" i="1" dirty="0"/>
              <a:t>de la máxima autoridad institucional que autoriza la realización del llamado y aprueba los documentos a utilizar en el mismo; </a:t>
            </a:r>
            <a:endParaRPr lang="es-PY" i="1" dirty="0" smtClean="0"/>
          </a:p>
          <a:p>
            <a:pPr marL="342900" indent="-342900" algn="just">
              <a:buFont typeface="+mj-lt"/>
              <a:buAutoNum type="alphaLcParenR"/>
            </a:pPr>
            <a:r>
              <a:rPr lang="es-PY" i="1" dirty="0" smtClean="0"/>
              <a:t>Certificado </a:t>
            </a:r>
            <a:r>
              <a:rPr lang="es-PY" i="1" dirty="0"/>
              <a:t>de Disponibilidad Presupuestaria (CDP); </a:t>
            </a:r>
          </a:p>
        </p:txBody>
      </p:sp>
      <p:sp>
        <p:nvSpPr>
          <p:cNvPr id="5" name="Rectángulo 4"/>
          <p:cNvSpPr/>
          <p:nvPr/>
        </p:nvSpPr>
        <p:spPr>
          <a:xfrm>
            <a:off x="768927" y="729874"/>
            <a:ext cx="7512628" cy="1015663"/>
          </a:xfrm>
          <a:prstGeom prst="rect">
            <a:avLst/>
          </a:prstGeom>
        </p:spPr>
        <p:txBody>
          <a:bodyPr wrap="square">
            <a:spAutoFit/>
          </a:bodyPr>
          <a:lstStyle/>
          <a:p>
            <a:pPr algn="just"/>
            <a:r>
              <a:rPr lang="es-PY" sz="2400" b="1" dirty="0">
                <a:solidFill>
                  <a:schemeClr val="accent2">
                    <a:lumMod val="75000"/>
                  </a:schemeClr>
                </a:solidFill>
              </a:rPr>
              <a:t>Inicio del Llamado: </a:t>
            </a:r>
            <a:r>
              <a:rPr lang="es-PY" dirty="0"/>
              <a:t>Deberá ser comunicado a la DNCP, conforme los plazos establecidos para cada tipo de procedimiento de contratación, y deberá acompañar entro otros: </a:t>
            </a:r>
          </a:p>
        </p:txBody>
      </p:sp>
      <p:sp>
        <p:nvSpPr>
          <p:cNvPr id="7" name="Rectángulo 6"/>
          <p:cNvSpPr/>
          <p:nvPr/>
        </p:nvSpPr>
        <p:spPr>
          <a:xfrm>
            <a:off x="768927" y="4345910"/>
            <a:ext cx="7512628" cy="1292662"/>
          </a:xfrm>
          <a:prstGeom prst="rect">
            <a:avLst/>
          </a:prstGeom>
        </p:spPr>
        <p:txBody>
          <a:bodyPr wrap="square">
            <a:spAutoFit/>
          </a:bodyPr>
          <a:lstStyle/>
          <a:p>
            <a:pPr algn="just"/>
            <a:r>
              <a:rPr lang="es-PY" sz="2400" b="1" dirty="0">
                <a:solidFill>
                  <a:schemeClr val="accent2">
                    <a:lumMod val="75000"/>
                  </a:schemeClr>
                </a:solidFill>
              </a:rPr>
              <a:t>Difusión de Llamados a Contratación: </a:t>
            </a:r>
            <a:r>
              <a:rPr lang="es-PY" dirty="0"/>
              <a:t>Los llamados a contratación se publican en el Portal, por los plazos establecidos en la Ley  “De Contrataciones Públicas” y sus reglamentaciones para cada tipo de procedimiento de contratación conforme al monto estimado.</a:t>
            </a:r>
          </a:p>
        </p:txBody>
      </p:sp>
    </p:spTree>
    <p:extLst>
      <p:ext uri="{BB962C8B-B14F-4D97-AF65-F5344CB8AC3E}">
        <p14:creationId xmlns:p14="http://schemas.microsoft.com/office/powerpoint/2010/main" val="178254237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639</TotalTime>
  <Words>1295</Words>
  <Application>Microsoft Office PowerPoint</Application>
  <PresentationFormat>Presentación en pantalla (4:3)</PresentationFormat>
  <Paragraphs>79</Paragraphs>
  <Slides>19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Marco legal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DNCP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 FAMILIAR</dc:title>
  <dc:creator>Magali Alarcon</dc:creator>
  <cp:lastModifiedBy>Angel Arturo Pereira Leiva</cp:lastModifiedBy>
  <cp:revision>51</cp:revision>
  <dcterms:created xsi:type="dcterms:W3CDTF">2014-07-02T13:09:38Z</dcterms:created>
  <dcterms:modified xsi:type="dcterms:W3CDTF">2014-10-23T20:01:21Z</dcterms:modified>
</cp:coreProperties>
</file>